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Arial" charset="1" panose="020B0604020202020204"/>
      <p:regular r:id="rId7"/>
    </p:embeddedFont>
    <p:embeddedFont>
      <p:font typeface="Arial Bold" charset="1" panose="020B070402020202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jpeg" Type="http://schemas.openxmlformats.org/officeDocument/2006/relationships/image"/><Relationship Id="rId21" Target="../media/image20.jpe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0528" y="1185703"/>
            <a:ext cx="2539305" cy="3646103"/>
            <a:chOff x="0" y="0"/>
            <a:chExt cx="910030" cy="13066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0030" cy="1306681"/>
            </a:xfrm>
            <a:custGeom>
              <a:avLst/>
              <a:gdLst/>
              <a:ahLst/>
              <a:cxnLst/>
              <a:rect r="r" b="b" t="t" l="l"/>
              <a:pathLst>
                <a:path h="1306681" w="910030">
                  <a:moveTo>
                    <a:pt x="45733" y="0"/>
                  </a:moveTo>
                  <a:lnTo>
                    <a:pt x="864297" y="0"/>
                  </a:lnTo>
                  <a:cubicBezTo>
                    <a:pt x="889554" y="0"/>
                    <a:pt x="910030" y="20475"/>
                    <a:pt x="910030" y="45733"/>
                  </a:cubicBezTo>
                  <a:lnTo>
                    <a:pt x="910030" y="1260949"/>
                  </a:lnTo>
                  <a:cubicBezTo>
                    <a:pt x="910030" y="1273078"/>
                    <a:pt x="905211" y="1284710"/>
                    <a:pt x="896635" y="1293286"/>
                  </a:cubicBezTo>
                  <a:cubicBezTo>
                    <a:pt x="888058" y="1301863"/>
                    <a:pt x="876426" y="1306681"/>
                    <a:pt x="864297" y="1306681"/>
                  </a:cubicBezTo>
                  <a:lnTo>
                    <a:pt x="45733" y="1306681"/>
                  </a:lnTo>
                  <a:cubicBezTo>
                    <a:pt x="20475" y="1306681"/>
                    <a:pt x="0" y="1286206"/>
                    <a:pt x="0" y="1260949"/>
                  </a:cubicBezTo>
                  <a:lnTo>
                    <a:pt x="0" y="45733"/>
                  </a:lnTo>
                  <a:cubicBezTo>
                    <a:pt x="0" y="20475"/>
                    <a:pt x="20475" y="0"/>
                    <a:pt x="45733" y="0"/>
                  </a:cubicBezTo>
                  <a:close/>
                </a:path>
              </a:pathLst>
            </a:custGeom>
            <a:solidFill>
              <a:srgbClr val="F9AD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910030" cy="1335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99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750528" y="2854397"/>
          <a:ext cx="2539305" cy="3108669"/>
        </p:xfrm>
        <a:graphic>
          <a:graphicData uri="http://schemas.openxmlformats.org/drawingml/2006/table">
            <a:tbl>
              <a:tblPr/>
              <a:tblGrid>
                <a:gridCol w="1133811"/>
                <a:gridCol w="1405494"/>
              </a:tblGrid>
              <a:tr h="7452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performance onboard computing, payload data processing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92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Flexible SPARC/RISC-V</a:t>
                      </a:r>
                      <a:endParaRPr lang="en-US" sz="1100"/>
                    </a:p>
                    <a:p>
                      <a:pPr algn="ctr">
                        <a:lnSpc>
                          <a:spcPts val="1049"/>
                        </a:lnSpc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architecture with high throughput and advanced connectivity</a:t>
                      </a:r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7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8x </a:t>
                      </a: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LEON5FT SPARC V8 or 8x NOEL-V RISC-V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94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"Next generation high performance space computing with SPARC and RISC-V flexibility."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9A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2893951" y="3226479"/>
            <a:ext cx="182721" cy="182721"/>
          </a:xfrm>
          <a:custGeom>
            <a:avLst/>
            <a:gdLst/>
            <a:ahLst/>
            <a:cxnLst/>
            <a:rect r="r" b="b" t="t" l="l"/>
            <a:pathLst>
              <a:path h="182721" w="182721">
                <a:moveTo>
                  <a:pt x="0" y="0"/>
                </a:moveTo>
                <a:lnTo>
                  <a:pt x="182721" y="0"/>
                </a:lnTo>
                <a:lnTo>
                  <a:pt x="182721" y="182721"/>
                </a:lnTo>
                <a:lnTo>
                  <a:pt x="0" y="182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2396" y="4658380"/>
            <a:ext cx="225832" cy="225832"/>
          </a:xfrm>
          <a:custGeom>
            <a:avLst/>
            <a:gdLst/>
            <a:ahLst/>
            <a:cxnLst/>
            <a:rect r="r" b="b" t="t" l="l"/>
            <a:pathLst>
              <a:path h="225832" w="225832">
                <a:moveTo>
                  <a:pt x="0" y="0"/>
                </a:moveTo>
                <a:lnTo>
                  <a:pt x="225832" y="0"/>
                </a:lnTo>
                <a:lnTo>
                  <a:pt x="225832" y="225832"/>
                </a:lnTo>
                <a:lnTo>
                  <a:pt x="0" y="225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86914" y="5394189"/>
            <a:ext cx="196795" cy="196795"/>
          </a:xfrm>
          <a:custGeom>
            <a:avLst/>
            <a:gdLst/>
            <a:ahLst/>
            <a:cxnLst/>
            <a:rect r="r" b="b" t="t" l="l"/>
            <a:pathLst>
              <a:path h="196795" w="196795">
                <a:moveTo>
                  <a:pt x="0" y="0"/>
                </a:moveTo>
                <a:lnTo>
                  <a:pt x="196795" y="0"/>
                </a:lnTo>
                <a:lnTo>
                  <a:pt x="196795" y="196795"/>
                </a:lnTo>
                <a:lnTo>
                  <a:pt x="0" y="196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78509" y="3946060"/>
            <a:ext cx="213606" cy="202343"/>
          </a:xfrm>
          <a:custGeom>
            <a:avLst/>
            <a:gdLst/>
            <a:ahLst/>
            <a:cxnLst/>
            <a:rect r="r" b="b" t="t" l="l"/>
            <a:pathLst>
              <a:path h="202343" w="213606">
                <a:moveTo>
                  <a:pt x="0" y="0"/>
                </a:moveTo>
                <a:lnTo>
                  <a:pt x="213606" y="0"/>
                </a:lnTo>
                <a:lnTo>
                  <a:pt x="213606" y="202343"/>
                </a:lnTo>
                <a:lnTo>
                  <a:pt x="0" y="202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169835" y="3250697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Best for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69835" y="3993742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Key Strenghts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69835" y="4701189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Architecture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69835" y="5435885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Elevator pitch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419095" y="1185703"/>
            <a:ext cx="2539305" cy="3646103"/>
            <a:chOff x="0" y="0"/>
            <a:chExt cx="910030" cy="13066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10030" cy="1306681"/>
            </a:xfrm>
            <a:custGeom>
              <a:avLst/>
              <a:gdLst/>
              <a:ahLst/>
              <a:cxnLst/>
              <a:rect r="r" b="b" t="t" l="l"/>
              <a:pathLst>
                <a:path h="1306681" w="910030">
                  <a:moveTo>
                    <a:pt x="45733" y="0"/>
                  </a:moveTo>
                  <a:lnTo>
                    <a:pt x="864297" y="0"/>
                  </a:lnTo>
                  <a:cubicBezTo>
                    <a:pt x="889554" y="0"/>
                    <a:pt x="910030" y="20475"/>
                    <a:pt x="910030" y="45733"/>
                  </a:cubicBezTo>
                  <a:lnTo>
                    <a:pt x="910030" y="1260949"/>
                  </a:lnTo>
                  <a:cubicBezTo>
                    <a:pt x="910030" y="1273078"/>
                    <a:pt x="905211" y="1284710"/>
                    <a:pt x="896635" y="1293286"/>
                  </a:cubicBezTo>
                  <a:cubicBezTo>
                    <a:pt x="888058" y="1301863"/>
                    <a:pt x="876426" y="1306681"/>
                    <a:pt x="864297" y="1306681"/>
                  </a:cubicBezTo>
                  <a:lnTo>
                    <a:pt x="45733" y="1306681"/>
                  </a:lnTo>
                  <a:cubicBezTo>
                    <a:pt x="20475" y="1306681"/>
                    <a:pt x="0" y="1286206"/>
                    <a:pt x="0" y="1260949"/>
                  </a:cubicBezTo>
                  <a:lnTo>
                    <a:pt x="0" y="45733"/>
                  </a:lnTo>
                  <a:cubicBezTo>
                    <a:pt x="0" y="20475"/>
                    <a:pt x="20475" y="0"/>
                    <a:pt x="45733" y="0"/>
                  </a:cubicBezTo>
                  <a:close/>
                </a:path>
              </a:pathLst>
            </a:custGeom>
            <a:solidFill>
              <a:srgbClr val="B0D5F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10030" cy="1335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99"/>
                </a:lnSpc>
              </a:pPr>
            </a:p>
          </p:txBody>
        </p:sp>
      </p:grpSp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5419095" y="2854397"/>
          <a:ext cx="2539305" cy="3108669"/>
        </p:xfrm>
        <a:graphic>
          <a:graphicData uri="http://schemas.openxmlformats.org/drawingml/2006/table">
            <a:tbl>
              <a:tblPr/>
              <a:tblGrid>
                <a:gridCol w="1133811"/>
                <a:gridCol w="1405494"/>
              </a:tblGrid>
              <a:tr h="7452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 systems, mixed signal applications, subsystem control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12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Integrated real time accelerators and mixed signal capabilities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6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LEON3FT SPARC V8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25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Radiation tolerant mixed signal MCU for real time spacecraft control."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B0D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name="Group 18" id="18"/>
          <p:cNvGrpSpPr/>
          <p:nvPr/>
        </p:nvGrpSpPr>
        <p:grpSpPr>
          <a:xfrm rot="0">
            <a:off x="5540963" y="3226479"/>
            <a:ext cx="1047422" cy="2364506"/>
            <a:chOff x="0" y="0"/>
            <a:chExt cx="1396563" cy="315267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28741" y="0"/>
              <a:ext cx="243628" cy="243628"/>
            </a:xfrm>
            <a:custGeom>
              <a:avLst/>
              <a:gdLst/>
              <a:ahLst/>
              <a:cxnLst/>
              <a:rect r="r" b="b" t="t" l="l"/>
              <a:pathLst>
                <a:path h="243628" w="243628">
                  <a:moveTo>
                    <a:pt x="0" y="0"/>
                  </a:moveTo>
                  <a:lnTo>
                    <a:pt x="243628" y="0"/>
                  </a:lnTo>
                  <a:lnTo>
                    <a:pt x="243628" y="243628"/>
                  </a:lnTo>
                  <a:lnTo>
                    <a:pt x="0" y="243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909202"/>
              <a:ext cx="301110" cy="301110"/>
            </a:xfrm>
            <a:custGeom>
              <a:avLst/>
              <a:gdLst/>
              <a:ahLst/>
              <a:cxnLst/>
              <a:rect r="r" b="b" t="t" l="l"/>
              <a:pathLst>
                <a:path h="301110" w="301110">
                  <a:moveTo>
                    <a:pt x="0" y="0"/>
                  </a:moveTo>
                  <a:lnTo>
                    <a:pt x="301110" y="0"/>
                  </a:lnTo>
                  <a:lnTo>
                    <a:pt x="301110" y="301109"/>
                  </a:lnTo>
                  <a:lnTo>
                    <a:pt x="0" y="30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8151" y="959442"/>
              <a:ext cx="284808" cy="269791"/>
            </a:xfrm>
            <a:custGeom>
              <a:avLst/>
              <a:gdLst/>
              <a:ahLst/>
              <a:cxnLst/>
              <a:rect r="r" b="b" t="t" l="l"/>
              <a:pathLst>
                <a:path h="269791" w="284808">
                  <a:moveTo>
                    <a:pt x="0" y="0"/>
                  </a:moveTo>
                  <a:lnTo>
                    <a:pt x="284808" y="0"/>
                  </a:lnTo>
                  <a:lnTo>
                    <a:pt x="284808" y="269791"/>
                  </a:lnTo>
                  <a:lnTo>
                    <a:pt x="0" y="269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96585" y="38641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Best for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96585" y="1029368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Key Strenghts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396585" y="1972631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Architecture</a:t>
              </a:r>
            </a:p>
          </p:txBody>
        </p:sp>
        <p:sp>
          <p:nvSpPr>
            <p:cNvPr name="Freeform 25" id="25"/>
            <p:cNvSpPr/>
            <p:nvPr/>
          </p:nvSpPr>
          <p:spPr>
            <a:xfrm flipH="false" flipV="false" rot="0">
              <a:off x="19358" y="2890281"/>
              <a:ext cx="262394" cy="262394"/>
            </a:xfrm>
            <a:custGeom>
              <a:avLst/>
              <a:gdLst/>
              <a:ahLst/>
              <a:cxnLst/>
              <a:rect r="r" b="b" t="t" l="l"/>
              <a:pathLst>
                <a:path h="262394" w="262394">
                  <a:moveTo>
                    <a:pt x="0" y="0"/>
                  </a:moveTo>
                  <a:lnTo>
                    <a:pt x="262394" y="0"/>
                  </a:lnTo>
                  <a:lnTo>
                    <a:pt x="262394" y="262393"/>
                  </a:lnTo>
                  <a:lnTo>
                    <a:pt x="0" y="26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396585" y="2952225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Elevator pitch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087662" y="1185703"/>
            <a:ext cx="2539305" cy="3646103"/>
            <a:chOff x="0" y="0"/>
            <a:chExt cx="910030" cy="130668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10030" cy="1306681"/>
            </a:xfrm>
            <a:custGeom>
              <a:avLst/>
              <a:gdLst/>
              <a:ahLst/>
              <a:cxnLst/>
              <a:rect r="r" b="b" t="t" l="l"/>
              <a:pathLst>
                <a:path h="1306681" w="910030">
                  <a:moveTo>
                    <a:pt x="45733" y="0"/>
                  </a:moveTo>
                  <a:lnTo>
                    <a:pt x="864297" y="0"/>
                  </a:lnTo>
                  <a:cubicBezTo>
                    <a:pt x="889554" y="0"/>
                    <a:pt x="910030" y="20475"/>
                    <a:pt x="910030" y="45733"/>
                  </a:cubicBezTo>
                  <a:lnTo>
                    <a:pt x="910030" y="1260949"/>
                  </a:lnTo>
                  <a:cubicBezTo>
                    <a:pt x="910030" y="1273078"/>
                    <a:pt x="905211" y="1284710"/>
                    <a:pt x="896635" y="1293286"/>
                  </a:cubicBezTo>
                  <a:cubicBezTo>
                    <a:pt x="888058" y="1301863"/>
                    <a:pt x="876426" y="1306681"/>
                    <a:pt x="864297" y="1306681"/>
                  </a:cubicBezTo>
                  <a:lnTo>
                    <a:pt x="45733" y="1306681"/>
                  </a:lnTo>
                  <a:cubicBezTo>
                    <a:pt x="20475" y="1306681"/>
                    <a:pt x="0" y="1286206"/>
                    <a:pt x="0" y="1260949"/>
                  </a:cubicBezTo>
                  <a:lnTo>
                    <a:pt x="0" y="45733"/>
                  </a:lnTo>
                  <a:cubicBezTo>
                    <a:pt x="0" y="20475"/>
                    <a:pt x="20475" y="0"/>
                    <a:pt x="45733" y="0"/>
                  </a:cubicBezTo>
                  <a:close/>
                </a:path>
              </a:pathLst>
            </a:custGeom>
            <a:solidFill>
              <a:srgbClr val="9186BB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910030" cy="1335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99"/>
                </a:lnSpc>
              </a:pPr>
            </a:p>
          </p:txBody>
        </p:sp>
      </p:grpSp>
      <p:graphicFrame>
        <p:nvGraphicFramePr>
          <p:cNvPr name="Table 30" id="30"/>
          <p:cNvGraphicFramePr>
            <a:graphicFrameLocks noGrp="true"/>
          </p:cNvGraphicFramePr>
          <p:nvPr/>
        </p:nvGraphicFramePr>
        <p:xfrm>
          <a:off x="8087662" y="2854397"/>
          <a:ext cx="2539305" cy="3111918"/>
        </p:xfrm>
        <a:graphic>
          <a:graphicData uri="http://schemas.openxmlformats.org/drawingml/2006/table">
            <a:tbl>
              <a:tblPr/>
              <a:tblGrid>
                <a:gridCol w="1133811"/>
                <a:gridCol w="1405494"/>
              </a:tblGrid>
              <a:tr h="7445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 inferencing onboard satellities and payloads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0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Neuromorphic Al processing with low power consumption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0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NOEL-V RISC-V</a:t>
                      </a:r>
                      <a:endParaRPr lang="en-US" sz="1100"/>
                    </a:p>
                    <a:p>
                      <a:pPr algn="ctr">
                        <a:lnSpc>
                          <a:spcPts val="1049"/>
                        </a:lnSpc>
                      </a:pPr>
                      <a:r>
                        <a:rPr lang="en-US" sz="749" spc="-2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Akid</a:t>
                      </a:r>
                      <a:r>
                        <a:rPr lang="en-US" sz="749" spc="-2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a™ Neuromorphic</a:t>
                      </a:r>
                      <a:r>
                        <a:rPr lang="en-US" sz="749" spc="-2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</a:t>
                      </a:r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12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Efficient onboard Al inferencing designed for space applications.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1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31" id="31"/>
          <p:cNvSpPr txBox="true"/>
          <p:nvPr/>
        </p:nvSpPr>
        <p:spPr>
          <a:xfrm rot="0">
            <a:off x="9545575" y="1420656"/>
            <a:ext cx="687605" cy="27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54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GR801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209530" y="3226479"/>
            <a:ext cx="1047422" cy="2364506"/>
            <a:chOff x="0" y="0"/>
            <a:chExt cx="1396563" cy="315267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28741" y="0"/>
              <a:ext cx="243628" cy="243628"/>
            </a:xfrm>
            <a:custGeom>
              <a:avLst/>
              <a:gdLst/>
              <a:ahLst/>
              <a:cxnLst/>
              <a:rect r="r" b="b" t="t" l="l"/>
              <a:pathLst>
                <a:path h="243628" w="243628">
                  <a:moveTo>
                    <a:pt x="0" y="0"/>
                  </a:moveTo>
                  <a:lnTo>
                    <a:pt x="243628" y="0"/>
                  </a:lnTo>
                  <a:lnTo>
                    <a:pt x="243628" y="243628"/>
                  </a:lnTo>
                  <a:lnTo>
                    <a:pt x="0" y="243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396585" y="38641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Best for</a:t>
              </a:r>
            </a:p>
          </p:txBody>
        </p:sp>
        <p:sp>
          <p:nvSpPr>
            <p:cNvPr name="Freeform 35" id="35"/>
            <p:cNvSpPr/>
            <p:nvPr/>
          </p:nvSpPr>
          <p:spPr>
            <a:xfrm flipH="false" flipV="false" rot="0">
              <a:off x="8151" y="959442"/>
              <a:ext cx="284808" cy="269791"/>
            </a:xfrm>
            <a:custGeom>
              <a:avLst/>
              <a:gdLst/>
              <a:ahLst/>
              <a:cxnLst/>
              <a:rect r="r" b="b" t="t" l="l"/>
              <a:pathLst>
                <a:path h="269791" w="284808">
                  <a:moveTo>
                    <a:pt x="0" y="0"/>
                  </a:moveTo>
                  <a:lnTo>
                    <a:pt x="284808" y="0"/>
                  </a:lnTo>
                  <a:lnTo>
                    <a:pt x="284808" y="269791"/>
                  </a:lnTo>
                  <a:lnTo>
                    <a:pt x="0" y="269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396585" y="1029368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Key Strenghts</a:t>
              </a:r>
            </a:p>
          </p:txBody>
        </p:sp>
        <p:sp>
          <p:nvSpPr>
            <p:cNvPr name="Freeform 37" id="37"/>
            <p:cNvSpPr/>
            <p:nvPr/>
          </p:nvSpPr>
          <p:spPr>
            <a:xfrm flipH="false" flipV="false" rot="0">
              <a:off x="0" y="1909202"/>
              <a:ext cx="301110" cy="301110"/>
            </a:xfrm>
            <a:custGeom>
              <a:avLst/>
              <a:gdLst/>
              <a:ahLst/>
              <a:cxnLst/>
              <a:rect r="r" b="b" t="t" l="l"/>
              <a:pathLst>
                <a:path h="301110" w="301110">
                  <a:moveTo>
                    <a:pt x="0" y="0"/>
                  </a:moveTo>
                  <a:lnTo>
                    <a:pt x="301110" y="0"/>
                  </a:lnTo>
                  <a:lnTo>
                    <a:pt x="301110" y="301109"/>
                  </a:lnTo>
                  <a:lnTo>
                    <a:pt x="0" y="30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396585" y="1972631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Architecture</a:t>
              </a:r>
            </a:p>
          </p:txBody>
        </p:sp>
        <p:sp>
          <p:nvSpPr>
            <p:cNvPr name="Freeform 39" id="39"/>
            <p:cNvSpPr/>
            <p:nvPr/>
          </p:nvSpPr>
          <p:spPr>
            <a:xfrm flipH="false" flipV="false" rot="0">
              <a:off x="19358" y="2890281"/>
              <a:ext cx="262394" cy="262394"/>
            </a:xfrm>
            <a:custGeom>
              <a:avLst/>
              <a:gdLst/>
              <a:ahLst/>
              <a:cxnLst/>
              <a:rect r="r" b="b" t="t" l="l"/>
              <a:pathLst>
                <a:path h="262394" w="262394">
                  <a:moveTo>
                    <a:pt x="0" y="0"/>
                  </a:moveTo>
                  <a:lnTo>
                    <a:pt x="262394" y="0"/>
                  </a:lnTo>
                  <a:lnTo>
                    <a:pt x="262394" y="262393"/>
                  </a:lnTo>
                  <a:lnTo>
                    <a:pt x="0" y="26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396585" y="2952225"/>
              <a:ext cx="999978" cy="15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998"/>
                </a:lnSpc>
              </a:pPr>
              <a:r>
                <a:rPr lang="en-US" sz="713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Elevator pitch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8594201" y="321009"/>
            <a:ext cx="1781870" cy="282872"/>
          </a:xfrm>
          <a:custGeom>
            <a:avLst/>
            <a:gdLst/>
            <a:ahLst/>
            <a:cxnLst/>
            <a:rect r="r" b="b" t="t" l="l"/>
            <a:pathLst>
              <a:path h="282872" w="1781870">
                <a:moveTo>
                  <a:pt x="0" y="0"/>
                </a:moveTo>
                <a:lnTo>
                  <a:pt x="1781870" y="0"/>
                </a:lnTo>
                <a:lnTo>
                  <a:pt x="1781870" y="282872"/>
                </a:lnTo>
                <a:lnTo>
                  <a:pt x="0" y="282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81961" y="1185703"/>
            <a:ext cx="2539305" cy="3646103"/>
            <a:chOff x="0" y="0"/>
            <a:chExt cx="910030" cy="130668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10030" cy="1306681"/>
            </a:xfrm>
            <a:custGeom>
              <a:avLst/>
              <a:gdLst/>
              <a:ahLst/>
              <a:cxnLst/>
              <a:rect r="r" b="b" t="t" l="l"/>
              <a:pathLst>
                <a:path h="1306681" w="910030">
                  <a:moveTo>
                    <a:pt x="45733" y="0"/>
                  </a:moveTo>
                  <a:lnTo>
                    <a:pt x="864297" y="0"/>
                  </a:lnTo>
                  <a:cubicBezTo>
                    <a:pt x="889554" y="0"/>
                    <a:pt x="910030" y="20475"/>
                    <a:pt x="910030" y="45733"/>
                  </a:cubicBezTo>
                  <a:lnTo>
                    <a:pt x="910030" y="1260949"/>
                  </a:lnTo>
                  <a:cubicBezTo>
                    <a:pt x="910030" y="1273078"/>
                    <a:pt x="905211" y="1284710"/>
                    <a:pt x="896635" y="1293286"/>
                  </a:cubicBezTo>
                  <a:cubicBezTo>
                    <a:pt x="888058" y="1301863"/>
                    <a:pt x="876426" y="1306681"/>
                    <a:pt x="864297" y="1306681"/>
                  </a:cubicBezTo>
                  <a:lnTo>
                    <a:pt x="45733" y="1306681"/>
                  </a:lnTo>
                  <a:cubicBezTo>
                    <a:pt x="20475" y="1306681"/>
                    <a:pt x="0" y="1286206"/>
                    <a:pt x="0" y="1260949"/>
                  </a:cubicBezTo>
                  <a:lnTo>
                    <a:pt x="0" y="45733"/>
                  </a:lnTo>
                  <a:cubicBezTo>
                    <a:pt x="0" y="20475"/>
                    <a:pt x="20475" y="0"/>
                    <a:pt x="45733" y="0"/>
                  </a:cubicBezTo>
                  <a:close/>
                </a:path>
              </a:pathLst>
            </a:custGeom>
            <a:solidFill>
              <a:srgbClr val="F09EC6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910030" cy="1335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99"/>
                </a:lnSpc>
              </a:pPr>
            </a:p>
          </p:txBody>
        </p:sp>
      </p:grpSp>
      <p:graphicFrame>
        <p:nvGraphicFramePr>
          <p:cNvPr name="Table 45" id="45"/>
          <p:cNvGraphicFramePr>
            <a:graphicFrameLocks noGrp="true"/>
          </p:cNvGraphicFramePr>
          <p:nvPr/>
        </p:nvGraphicFramePr>
        <p:xfrm>
          <a:off x="81961" y="2854397"/>
          <a:ext cx="2539305" cy="3111918"/>
        </p:xfrm>
        <a:graphic>
          <a:graphicData uri="http://schemas.openxmlformats.org/drawingml/2006/table">
            <a:tbl>
              <a:tblPr/>
              <a:tblGrid>
                <a:gridCol w="1133811"/>
                <a:gridCol w="1405494"/>
              </a:tblGrid>
              <a:tr h="7501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OBCs, platform computers, spacecraft control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08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Flight proven multicore platform with strong ecosystem support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47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Quad core</a:t>
                      </a:r>
                      <a:endParaRPr lang="en-US" sz="1100"/>
                    </a:p>
                    <a:p>
                      <a:pPr algn="ctr">
                        <a:lnSpc>
                          <a:spcPts val="1049"/>
                        </a:lnSpc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LEON4FT SPARC V8</a:t>
                      </a:r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943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9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49"/>
                        </a:lnSpc>
                        <a:defRPr/>
                      </a:pPr>
                      <a:r>
                        <a:rPr lang="en-US" sz="74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"Reliable flight proven processing for a wide range of spacecraft applications."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09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6" id="46"/>
          <p:cNvSpPr/>
          <p:nvPr/>
        </p:nvSpPr>
        <p:spPr>
          <a:xfrm flipH="false" flipV="false" rot="0">
            <a:off x="225384" y="3226479"/>
            <a:ext cx="182721" cy="182721"/>
          </a:xfrm>
          <a:custGeom>
            <a:avLst/>
            <a:gdLst/>
            <a:ahLst/>
            <a:cxnLst/>
            <a:rect r="r" b="b" t="t" l="l"/>
            <a:pathLst>
              <a:path h="182721" w="182721">
                <a:moveTo>
                  <a:pt x="0" y="0"/>
                </a:moveTo>
                <a:lnTo>
                  <a:pt x="182721" y="0"/>
                </a:lnTo>
                <a:lnTo>
                  <a:pt x="182721" y="182721"/>
                </a:lnTo>
                <a:lnTo>
                  <a:pt x="0" y="182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03829" y="4658380"/>
            <a:ext cx="225832" cy="225832"/>
          </a:xfrm>
          <a:custGeom>
            <a:avLst/>
            <a:gdLst/>
            <a:ahLst/>
            <a:cxnLst/>
            <a:rect r="r" b="b" t="t" l="l"/>
            <a:pathLst>
              <a:path h="225832" w="225832">
                <a:moveTo>
                  <a:pt x="0" y="0"/>
                </a:moveTo>
                <a:lnTo>
                  <a:pt x="225832" y="0"/>
                </a:lnTo>
                <a:lnTo>
                  <a:pt x="225832" y="225832"/>
                </a:lnTo>
                <a:lnTo>
                  <a:pt x="0" y="225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218347" y="5394189"/>
            <a:ext cx="196795" cy="196795"/>
          </a:xfrm>
          <a:custGeom>
            <a:avLst/>
            <a:gdLst/>
            <a:ahLst/>
            <a:cxnLst/>
            <a:rect r="r" b="b" t="t" l="l"/>
            <a:pathLst>
              <a:path h="196795" w="196795">
                <a:moveTo>
                  <a:pt x="0" y="0"/>
                </a:moveTo>
                <a:lnTo>
                  <a:pt x="196795" y="0"/>
                </a:lnTo>
                <a:lnTo>
                  <a:pt x="196795" y="196795"/>
                </a:lnTo>
                <a:lnTo>
                  <a:pt x="0" y="196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209942" y="3946060"/>
            <a:ext cx="213606" cy="202343"/>
          </a:xfrm>
          <a:custGeom>
            <a:avLst/>
            <a:gdLst/>
            <a:ahLst/>
            <a:cxnLst/>
            <a:rect r="r" b="b" t="t" l="l"/>
            <a:pathLst>
              <a:path h="202343" w="213606">
                <a:moveTo>
                  <a:pt x="0" y="0"/>
                </a:moveTo>
                <a:lnTo>
                  <a:pt x="213606" y="0"/>
                </a:lnTo>
                <a:lnTo>
                  <a:pt x="213606" y="202343"/>
                </a:lnTo>
                <a:lnTo>
                  <a:pt x="0" y="202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501268" y="3993742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Key Strenghts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01268" y="4701189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Architecture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01268" y="5435885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Elevator pitch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01268" y="3250697"/>
            <a:ext cx="749983" cy="12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8"/>
              </a:lnSpc>
            </a:pPr>
            <a:r>
              <a:rPr lang="en-US" sz="7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Best for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1389318">
            <a:off x="3082188" y="1687253"/>
            <a:ext cx="907777" cy="911090"/>
          </a:xfrm>
          <a:custGeom>
            <a:avLst/>
            <a:gdLst/>
            <a:ahLst/>
            <a:cxnLst/>
            <a:rect r="r" b="b" t="t" l="l"/>
            <a:pathLst>
              <a:path h="911090" w="907777">
                <a:moveTo>
                  <a:pt x="0" y="0"/>
                </a:moveTo>
                <a:lnTo>
                  <a:pt x="907778" y="0"/>
                </a:lnTo>
                <a:lnTo>
                  <a:pt x="907778" y="911091"/>
                </a:lnTo>
                <a:lnTo>
                  <a:pt x="0" y="9110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1528500">
            <a:off x="3026937" y="1455216"/>
            <a:ext cx="896549" cy="912993"/>
          </a:xfrm>
          <a:custGeom>
            <a:avLst/>
            <a:gdLst/>
            <a:ahLst/>
            <a:cxnLst/>
            <a:rect r="r" b="b" t="t" l="l"/>
            <a:pathLst>
              <a:path h="912993" w="896549">
                <a:moveTo>
                  <a:pt x="0" y="0"/>
                </a:moveTo>
                <a:lnTo>
                  <a:pt x="896549" y="0"/>
                </a:lnTo>
                <a:lnTo>
                  <a:pt x="896549" y="912993"/>
                </a:lnTo>
                <a:lnTo>
                  <a:pt x="0" y="9129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-99861" b="-2301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9514706" y="1859376"/>
            <a:ext cx="749983" cy="28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Al processor</a:t>
            </a:r>
          </a:p>
        </p:txBody>
      </p:sp>
      <p:sp>
        <p:nvSpPr>
          <p:cNvPr name="Freeform 57" id="57"/>
          <p:cNvSpPr/>
          <p:nvPr/>
        </p:nvSpPr>
        <p:spPr>
          <a:xfrm flipH="false" flipV="false" rot="1389318">
            <a:off x="421170" y="1723828"/>
            <a:ext cx="907777" cy="911090"/>
          </a:xfrm>
          <a:custGeom>
            <a:avLst/>
            <a:gdLst/>
            <a:ahLst/>
            <a:cxnLst/>
            <a:rect r="r" b="b" t="t" l="l"/>
            <a:pathLst>
              <a:path h="911090" w="907777">
                <a:moveTo>
                  <a:pt x="0" y="0"/>
                </a:moveTo>
                <a:lnTo>
                  <a:pt x="907777" y="0"/>
                </a:lnTo>
                <a:lnTo>
                  <a:pt x="907777" y="911090"/>
                </a:lnTo>
                <a:lnTo>
                  <a:pt x="0" y="91109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359648">
            <a:off x="-43132" y="1201219"/>
            <a:ext cx="1449495" cy="1323686"/>
          </a:xfrm>
          <a:custGeom>
            <a:avLst/>
            <a:gdLst/>
            <a:ahLst/>
            <a:cxnLst/>
            <a:rect r="r" b="b" t="t" l="l"/>
            <a:pathLst>
              <a:path h="1323686" w="1449495">
                <a:moveTo>
                  <a:pt x="0" y="0"/>
                </a:moveTo>
                <a:lnTo>
                  <a:pt x="1449495" y="0"/>
                </a:lnTo>
                <a:lnTo>
                  <a:pt x="1449495" y="1323687"/>
                </a:lnTo>
                <a:lnTo>
                  <a:pt x="0" y="13236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9504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1389318">
            <a:off x="5765775" y="1687253"/>
            <a:ext cx="907777" cy="911090"/>
          </a:xfrm>
          <a:custGeom>
            <a:avLst/>
            <a:gdLst/>
            <a:ahLst/>
            <a:cxnLst/>
            <a:rect r="r" b="b" t="t" l="l"/>
            <a:pathLst>
              <a:path h="911090" w="907777">
                <a:moveTo>
                  <a:pt x="0" y="0"/>
                </a:moveTo>
                <a:lnTo>
                  <a:pt x="907778" y="0"/>
                </a:lnTo>
                <a:lnTo>
                  <a:pt x="907778" y="911091"/>
                </a:lnTo>
                <a:lnTo>
                  <a:pt x="0" y="9110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1530907">
            <a:off x="5655924" y="1343407"/>
            <a:ext cx="946544" cy="946544"/>
          </a:xfrm>
          <a:custGeom>
            <a:avLst/>
            <a:gdLst/>
            <a:ahLst/>
            <a:cxnLst/>
            <a:rect r="r" b="b" t="t" l="l"/>
            <a:pathLst>
              <a:path h="946544" w="946544">
                <a:moveTo>
                  <a:pt x="0" y="0"/>
                </a:moveTo>
                <a:lnTo>
                  <a:pt x="946544" y="0"/>
                </a:lnTo>
                <a:lnTo>
                  <a:pt x="946544" y="946544"/>
                </a:lnTo>
                <a:lnTo>
                  <a:pt x="0" y="9465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5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1494106">
            <a:off x="5623779" y="1362318"/>
            <a:ext cx="1076613" cy="1076613"/>
          </a:xfrm>
          <a:custGeom>
            <a:avLst/>
            <a:gdLst/>
            <a:ahLst/>
            <a:cxnLst/>
            <a:rect r="r" b="b" t="t" l="l"/>
            <a:pathLst>
              <a:path h="1076613" w="1076613">
                <a:moveTo>
                  <a:pt x="0" y="0"/>
                </a:moveTo>
                <a:lnTo>
                  <a:pt x="1076613" y="0"/>
                </a:lnTo>
                <a:lnTo>
                  <a:pt x="1076613" y="1076613"/>
                </a:lnTo>
                <a:lnTo>
                  <a:pt x="0" y="107661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1389318">
            <a:off x="8450876" y="1687253"/>
            <a:ext cx="907777" cy="911090"/>
          </a:xfrm>
          <a:custGeom>
            <a:avLst/>
            <a:gdLst/>
            <a:ahLst/>
            <a:cxnLst/>
            <a:rect r="r" b="b" t="t" l="l"/>
            <a:pathLst>
              <a:path h="911090" w="907777">
                <a:moveTo>
                  <a:pt x="0" y="0"/>
                </a:moveTo>
                <a:lnTo>
                  <a:pt x="907778" y="0"/>
                </a:lnTo>
                <a:lnTo>
                  <a:pt x="907778" y="911091"/>
                </a:lnTo>
                <a:lnTo>
                  <a:pt x="0" y="9110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1500414">
            <a:off x="8204070" y="1412886"/>
            <a:ext cx="1289642" cy="997653"/>
          </a:xfrm>
          <a:custGeom>
            <a:avLst/>
            <a:gdLst/>
            <a:ahLst/>
            <a:cxnLst/>
            <a:rect r="r" b="b" t="t" l="l"/>
            <a:pathLst>
              <a:path h="997653" w="1289642">
                <a:moveTo>
                  <a:pt x="0" y="0"/>
                </a:moveTo>
                <a:lnTo>
                  <a:pt x="1289642" y="0"/>
                </a:lnTo>
                <a:lnTo>
                  <a:pt x="1289642" y="997653"/>
                </a:lnTo>
                <a:lnTo>
                  <a:pt x="0" y="99765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95268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4015793" y="2440528"/>
            <a:ext cx="1064767" cy="15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DEVELOPMENT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351613" y="2421444"/>
            <a:ext cx="1064767" cy="15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FLIGHT PROVEN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208440" y="1420656"/>
            <a:ext cx="687605" cy="27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54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GR765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877007" y="1420656"/>
            <a:ext cx="763817" cy="27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54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GR716B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679972" y="2346228"/>
            <a:ext cx="1157887" cy="306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PROTOTYPE/</a:t>
            </a:r>
          </a:p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AVAILABLILTY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357315" y="2440528"/>
            <a:ext cx="1064767" cy="15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DEVELOPMENT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539873" y="1420656"/>
            <a:ext cx="687605" cy="27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54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GR740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507420" y="1790498"/>
            <a:ext cx="749983" cy="42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Proven general purpose space processor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175987" y="1790498"/>
            <a:ext cx="833816" cy="42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generation high performance processor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844554" y="1790498"/>
            <a:ext cx="856679" cy="28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Radiation </a:t>
            </a:r>
          </a:p>
          <a:p>
            <a:pPr algn="ctr">
              <a:lnSpc>
                <a:spcPts val="1138"/>
              </a:lnSpc>
            </a:pPr>
            <a:r>
              <a:rPr lang="en-US" sz="8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tolerant MCU</a:t>
            </a:r>
          </a:p>
        </p:txBody>
      </p:sp>
      <p:sp>
        <p:nvSpPr>
          <p:cNvPr name="Freeform 74" id="74"/>
          <p:cNvSpPr/>
          <p:nvPr/>
        </p:nvSpPr>
        <p:spPr>
          <a:xfrm flipH="false" flipV="false" rot="-5400000">
            <a:off x="6253274" y="-1493242"/>
            <a:ext cx="1516871" cy="3331419"/>
          </a:xfrm>
          <a:custGeom>
            <a:avLst/>
            <a:gdLst/>
            <a:ahLst/>
            <a:cxnLst/>
            <a:rect r="r" b="b" t="t" l="l"/>
            <a:pathLst>
              <a:path h="3331419" w="1516871">
                <a:moveTo>
                  <a:pt x="0" y="0"/>
                </a:moveTo>
                <a:lnTo>
                  <a:pt x="1516871" y="0"/>
                </a:lnTo>
                <a:lnTo>
                  <a:pt x="1516871" y="3331419"/>
                </a:lnTo>
                <a:lnTo>
                  <a:pt x="0" y="33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232927" t="0" r="-6864" b="-16036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-5400000">
            <a:off x="8726700" y="-1034396"/>
            <a:ext cx="1516871" cy="2413728"/>
          </a:xfrm>
          <a:custGeom>
            <a:avLst/>
            <a:gdLst/>
            <a:ahLst/>
            <a:cxnLst/>
            <a:rect r="r" b="b" t="t" l="l"/>
            <a:pathLst>
              <a:path h="2413728" w="1516871">
                <a:moveTo>
                  <a:pt x="0" y="0"/>
                </a:moveTo>
                <a:lnTo>
                  <a:pt x="1516871" y="0"/>
                </a:lnTo>
                <a:lnTo>
                  <a:pt x="1516871" y="2413728"/>
                </a:lnTo>
                <a:lnTo>
                  <a:pt x="0" y="241372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42129" t="-21646" r="-48274" b="-15228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8594201" y="321009"/>
            <a:ext cx="1781870" cy="282872"/>
          </a:xfrm>
          <a:custGeom>
            <a:avLst/>
            <a:gdLst/>
            <a:ahLst/>
            <a:cxnLst/>
            <a:rect r="r" b="b" t="t" l="l"/>
            <a:pathLst>
              <a:path h="282872" w="1781870">
                <a:moveTo>
                  <a:pt x="0" y="0"/>
                </a:moveTo>
                <a:lnTo>
                  <a:pt x="1781870" y="0"/>
                </a:lnTo>
                <a:lnTo>
                  <a:pt x="1781870" y="282872"/>
                </a:lnTo>
                <a:lnTo>
                  <a:pt x="0" y="282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-5400000">
            <a:off x="928138" y="-1507904"/>
            <a:ext cx="1510670" cy="3366945"/>
          </a:xfrm>
          <a:custGeom>
            <a:avLst/>
            <a:gdLst/>
            <a:ahLst/>
            <a:cxnLst/>
            <a:rect r="r" b="b" t="t" l="l"/>
            <a:pathLst>
              <a:path h="3366945" w="1510670">
                <a:moveTo>
                  <a:pt x="0" y="0"/>
                </a:moveTo>
                <a:lnTo>
                  <a:pt x="1510670" y="0"/>
                </a:lnTo>
                <a:lnTo>
                  <a:pt x="1510670" y="3366945"/>
                </a:lnTo>
                <a:lnTo>
                  <a:pt x="0" y="336694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237353" t="0" r="-7470" b="-16036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-5400000">
            <a:off x="3427941" y="-1044166"/>
            <a:ext cx="1510670" cy="2439468"/>
          </a:xfrm>
          <a:custGeom>
            <a:avLst/>
            <a:gdLst/>
            <a:ahLst/>
            <a:cxnLst/>
            <a:rect r="r" b="b" t="t" l="l"/>
            <a:pathLst>
              <a:path h="2439468" w="1510670">
                <a:moveTo>
                  <a:pt x="0" y="0"/>
                </a:moveTo>
                <a:lnTo>
                  <a:pt x="1510670" y="0"/>
                </a:lnTo>
                <a:lnTo>
                  <a:pt x="1510670" y="2439469"/>
                </a:lnTo>
                <a:lnTo>
                  <a:pt x="0" y="243946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43123" t="-20890" r="-48472" b="-14540"/>
            </a:stretch>
          </a:blipFill>
        </p:spPr>
      </p:sp>
      <p:sp>
        <p:nvSpPr>
          <p:cNvPr name="TextBox 79" id="79"/>
          <p:cNvSpPr txBox="true"/>
          <p:nvPr/>
        </p:nvSpPr>
        <p:spPr>
          <a:xfrm rot="0">
            <a:off x="3676205" y="170533"/>
            <a:ext cx="3339590" cy="50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28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Cheat Sheet</a:t>
            </a:r>
          </a:p>
        </p:txBody>
      </p:sp>
      <p:grpSp>
        <p:nvGrpSpPr>
          <p:cNvPr name="Group 80" id="80"/>
          <p:cNvGrpSpPr/>
          <p:nvPr/>
        </p:nvGrpSpPr>
        <p:grpSpPr>
          <a:xfrm rot="0">
            <a:off x="8389873" y="6452307"/>
            <a:ext cx="2190525" cy="694702"/>
            <a:chOff x="0" y="0"/>
            <a:chExt cx="2920700" cy="926270"/>
          </a:xfrm>
        </p:grpSpPr>
        <p:grpSp>
          <p:nvGrpSpPr>
            <p:cNvPr name="Group 81" id="81"/>
            <p:cNvGrpSpPr/>
            <p:nvPr/>
          </p:nvGrpSpPr>
          <p:grpSpPr>
            <a:xfrm rot="0">
              <a:off x="0" y="0"/>
              <a:ext cx="926270" cy="926270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186BB"/>
              </a:solidFill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sp>
          <p:nvSpPr>
            <p:cNvPr name="TextBox 84" id="84"/>
            <p:cNvSpPr txBox="true"/>
            <p:nvPr/>
          </p:nvSpPr>
          <p:spPr>
            <a:xfrm rot="0">
              <a:off x="1066463" y="187388"/>
              <a:ext cx="1565323" cy="402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1"/>
                </a:lnSpc>
                <a:spcBef>
                  <a:spcPct val="0"/>
                </a:spcBef>
              </a:pPr>
              <a:r>
                <a:rPr lang="en-US" sz="8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 Al processing onboard</a:t>
              </a:r>
            </a:p>
          </p:txBody>
        </p:sp>
        <p:sp>
          <p:nvSpPr>
            <p:cNvPr name="TextBox 85" id="85"/>
            <p:cNvSpPr txBox="true"/>
            <p:nvPr/>
          </p:nvSpPr>
          <p:spPr>
            <a:xfrm rot="0">
              <a:off x="1355377" y="604193"/>
              <a:ext cx="1565323" cy="27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5"/>
                </a:lnSpc>
                <a:spcBef>
                  <a:spcPct val="0"/>
                </a:spcBef>
              </a:pPr>
              <a:r>
                <a:rPr lang="en-US" b="true" sz="1197">
                  <a:solidFill>
                    <a:srgbClr val="9186BB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GR801</a:t>
              </a:r>
            </a:p>
          </p:txBody>
        </p:sp>
        <p:sp>
          <p:nvSpPr>
            <p:cNvPr name="AutoShape 86" id="86"/>
            <p:cNvSpPr/>
            <p:nvPr/>
          </p:nvSpPr>
          <p:spPr>
            <a:xfrm>
              <a:off x="1066463" y="752853"/>
              <a:ext cx="200015" cy="0"/>
            </a:xfrm>
            <a:prstGeom prst="line">
              <a:avLst/>
            </a:prstGeom>
            <a:ln cap="flat" w="25400">
              <a:solidFill>
                <a:srgbClr val="9186BB"/>
              </a:solidFill>
              <a:prstDash val="solid"/>
              <a:headEnd type="none" len="sm" w="sm"/>
              <a:tailEnd type="arrow" len="sm" w="med"/>
            </a:ln>
          </p:spPr>
        </p:sp>
      </p:grpSp>
      <p:sp>
        <p:nvSpPr>
          <p:cNvPr name="Freeform 87" id="87"/>
          <p:cNvSpPr/>
          <p:nvPr/>
        </p:nvSpPr>
        <p:spPr>
          <a:xfrm flipH="false" flipV="false" rot="0">
            <a:off x="8477916" y="6542064"/>
            <a:ext cx="518618" cy="515188"/>
          </a:xfrm>
          <a:custGeom>
            <a:avLst/>
            <a:gdLst/>
            <a:ahLst/>
            <a:cxnLst/>
            <a:rect r="r" b="b" t="t" l="l"/>
            <a:pathLst>
              <a:path h="515188" w="518618">
                <a:moveTo>
                  <a:pt x="0" y="0"/>
                </a:moveTo>
                <a:lnTo>
                  <a:pt x="518618" y="0"/>
                </a:lnTo>
                <a:lnTo>
                  <a:pt x="518618" y="515188"/>
                </a:lnTo>
                <a:lnTo>
                  <a:pt x="0" y="5151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8" id="88"/>
          <p:cNvGrpSpPr/>
          <p:nvPr/>
        </p:nvGrpSpPr>
        <p:grpSpPr>
          <a:xfrm rot="0">
            <a:off x="5719100" y="6452307"/>
            <a:ext cx="2467230" cy="694702"/>
            <a:chOff x="0" y="0"/>
            <a:chExt cx="3289640" cy="926270"/>
          </a:xfrm>
        </p:grpSpPr>
        <p:grpSp>
          <p:nvGrpSpPr>
            <p:cNvPr name="Group 89" id="89"/>
            <p:cNvGrpSpPr/>
            <p:nvPr/>
          </p:nvGrpSpPr>
          <p:grpSpPr>
            <a:xfrm rot="0">
              <a:off x="0" y="0"/>
              <a:ext cx="926270" cy="926270"/>
              <a:chOff x="0" y="0"/>
              <a:chExt cx="812800" cy="812800"/>
            </a:xfrm>
          </p:grpSpPr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0D5F2"/>
              </a:solidFill>
            </p:spPr>
          </p:sp>
          <p:sp>
            <p:nvSpPr>
              <p:cNvPr name="TextBox 91" id="91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6843" lIns="56843" bIns="56843" rIns="56843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sp>
          <p:nvSpPr>
            <p:cNvPr name="Freeform 92" id="92"/>
            <p:cNvSpPr/>
            <p:nvPr/>
          </p:nvSpPr>
          <p:spPr>
            <a:xfrm flipH="false" flipV="false" rot="0">
              <a:off x="207469" y="139426"/>
              <a:ext cx="526648" cy="624260"/>
            </a:xfrm>
            <a:custGeom>
              <a:avLst/>
              <a:gdLst/>
              <a:ahLst/>
              <a:cxnLst/>
              <a:rect r="r" b="b" t="t" l="l"/>
              <a:pathLst>
                <a:path h="624260" w="526648">
                  <a:moveTo>
                    <a:pt x="0" y="0"/>
                  </a:moveTo>
                  <a:lnTo>
                    <a:pt x="526649" y="0"/>
                  </a:lnTo>
                  <a:lnTo>
                    <a:pt x="526649" y="624260"/>
                  </a:lnTo>
                  <a:lnTo>
                    <a:pt x="0" y="624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3" id="93"/>
            <p:cNvGrpSpPr/>
            <p:nvPr/>
          </p:nvGrpSpPr>
          <p:grpSpPr>
            <a:xfrm rot="0">
              <a:off x="192152" y="298261"/>
              <a:ext cx="139738" cy="143873"/>
              <a:chOff x="0" y="0"/>
              <a:chExt cx="112635" cy="115967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112635" cy="115967"/>
              </a:xfrm>
              <a:custGeom>
                <a:avLst/>
                <a:gdLst/>
                <a:ahLst/>
                <a:cxnLst/>
                <a:rect r="r" b="b" t="t" l="l"/>
                <a:pathLst>
                  <a:path h="115967" w="112635">
                    <a:moveTo>
                      <a:pt x="56317" y="0"/>
                    </a:moveTo>
                    <a:cubicBezTo>
                      <a:pt x="25214" y="0"/>
                      <a:pt x="0" y="25960"/>
                      <a:pt x="0" y="57984"/>
                    </a:cubicBezTo>
                    <a:cubicBezTo>
                      <a:pt x="0" y="90007"/>
                      <a:pt x="25214" y="115967"/>
                      <a:pt x="56317" y="115967"/>
                    </a:cubicBezTo>
                    <a:cubicBezTo>
                      <a:pt x="87421" y="115967"/>
                      <a:pt x="112635" y="90007"/>
                      <a:pt x="112635" y="57984"/>
                    </a:cubicBezTo>
                    <a:cubicBezTo>
                      <a:pt x="112635" y="25960"/>
                      <a:pt x="87421" y="0"/>
                      <a:pt x="563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10560" y="-17703"/>
                <a:ext cx="91516" cy="1227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grpSp>
          <p:nvGrpSpPr>
            <p:cNvPr name="Group 96" id="96"/>
            <p:cNvGrpSpPr/>
            <p:nvPr/>
          </p:nvGrpSpPr>
          <p:grpSpPr>
            <a:xfrm rot="0">
              <a:off x="400924" y="504159"/>
              <a:ext cx="139738" cy="143873"/>
              <a:chOff x="0" y="0"/>
              <a:chExt cx="112635" cy="115967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112635" cy="115967"/>
              </a:xfrm>
              <a:custGeom>
                <a:avLst/>
                <a:gdLst/>
                <a:ahLst/>
                <a:cxnLst/>
                <a:rect r="r" b="b" t="t" l="l"/>
                <a:pathLst>
                  <a:path h="115967" w="112635">
                    <a:moveTo>
                      <a:pt x="56317" y="0"/>
                    </a:moveTo>
                    <a:cubicBezTo>
                      <a:pt x="25214" y="0"/>
                      <a:pt x="0" y="25960"/>
                      <a:pt x="0" y="57984"/>
                    </a:cubicBezTo>
                    <a:cubicBezTo>
                      <a:pt x="0" y="90007"/>
                      <a:pt x="25214" y="115967"/>
                      <a:pt x="56317" y="115967"/>
                    </a:cubicBezTo>
                    <a:cubicBezTo>
                      <a:pt x="87421" y="115967"/>
                      <a:pt x="112635" y="90007"/>
                      <a:pt x="112635" y="57984"/>
                    </a:cubicBezTo>
                    <a:cubicBezTo>
                      <a:pt x="112635" y="25960"/>
                      <a:pt x="87421" y="0"/>
                      <a:pt x="563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8" id="98"/>
              <p:cNvSpPr txBox="true"/>
              <p:nvPr/>
            </p:nvSpPr>
            <p:spPr>
              <a:xfrm>
                <a:off x="10560" y="-17703"/>
                <a:ext cx="91516" cy="1227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grpSp>
          <p:nvGrpSpPr>
            <p:cNvPr name="Group 99" id="99"/>
            <p:cNvGrpSpPr/>
            <p:nvPr/>
          </p:nvGrpSpPr>
          <p:grpSpPr>
            <a:xfrm rot="0">
              <a:off x="594379" y="230660"/>
              <a:ext cx="139738" cy="143873"/>
              <a:chOff x="0" y="0"/>
              <a:chExt cx="112635" cy="115967"/>
            </a:xfrm>
          </p:grpSpPr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112635" cy="115967"/>
              </a:xfrm>
              <a:custGeom>
                <a:avLst/>
                <a:gdLst/>
                <a:ahLst/>
                <a:cxnLst/>
                <a:rect r="r" b="b" t="t" l="l"/>
                <a:pathLst>
                  <a:path h="115967" w="112635">
                    <a:moveTo>
                      <a:pt x="56317" y="0"/>
                    </a:moveTo>
                    <a:cubicBezTo>
                      <a:pt x="25214" y="0"/>
                      <a:pt x="0" y="25960"/>
                      <a:pt x="0" y="57984"/>
                    </a:cubicBezTo>
                    <a:cubicBezTo>
                      <a:pt x="0" y="90007"/>
                      <a:pt x="25214" y="115967"/>
                      <a:pt x="56317" y="115967"/>
                    </a:cubicBezTo>
                    <a:cubicBezTo>
                      <a:pt x="87421" y="115967"/>
                      <a:pt x="112635" y="90007"/>
                      <a:pt x="112635" y="57984"/>
                    </a:cubicBezTo>
                    <a:cubicBezTo>
                      <a:pt x="112635" y="25960"/>
                      <a:pt x="87421" y="0"/>
                      <a:pt x="563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1" id="101"/>
              <p:cNvSpPr txBox="true"/>
              <p:nvPr/>
            </p:nvSpPr>
            <p:spPr>
              <a:xfrm>
                <a:off x="10560" y="-17703"/>
                <a:ext cx="91516" cy="1227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sp>
          <p:nvSpPr>
            <p:cNvPr name="TextBox 102" id="102"/>
            <p:cNvSpPr txBox="true"/>
            <p:nvPr/>
          </p:nvSpPr>
          <p:spPr>
            <a:xfrm rot="0">
              <a:off x="1066463" y="135291"/>
              <a:ext cx="2223177" cy="603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1"/>
                </a:lnSpc>
                <a:spcBef>
                  <a:spcPct val="0"/>
                </a:spcBef>
              </a:pPr>
              <a:r>
                <a:rPr lang="en-US" sz="8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 deterministic control &amp; mixed signal functionality</a:t>
              </a:r>
            </a:p>
            <a:p>
              <a:pPr algn="l">
                <a:lnSpc>
                  <a:spcPts val="1251"/>
                </a:lnSpc>
                <a:spcBef>
                  <a:spcPct val="0"/>
                </a:spcBef>
              </a:pP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1406177" y="583333"/>
              <a:ext cx="1674776" cy="27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5"/>
                </a:lnSpc>
                <a:spcBef>
                  <a:spcPct val="0"/>
                </a:spcBef>
              </a:pPr>
              <a:r>
                <a:rPr lang="en-US" b="true" sz="1197">
                  <a:solidFill>
                    <a:srgbClr val="B0D5F2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GR716B</a:t>
              </a:r>
            </a:p>
          </p:txBody>
        </p:sp>
        <p:sp>
          <p:nvSpPr>
            <p:cNvPr name="AutoShape 104" id="104"/>
            <p:cNvSpPr/>
            <p:nvPr/>
          </p:nvSpPr>
          <p:spPr>
            <a:xfrm>
              <a:off x="1066463" y="739246"/>
              <a:ext cx="200015" cy="0"/>
            </a:xfrm>
            <a:prstGeom prst="line">
              <a:avLst/>
            </a:prstGeom>
            <a:ln cap="flat" w="22700">
              <a:solidFill>
                <a:srgbClr val="B0D5F2"/>
              </a:solidFill>
              <a:prstDash val="solid"/>
              <a:headEnd type="none" len="sm" w="sm"/>
              <a:tailEnd type="arrow" len="sm" w="med"/>
            </a:ln>
          </p:spPr>
        </p:sp>
      </p:grpSp>
      <p:sp>
        <p:nvSpPr>
          <p:cNvPr name="TextBox 105" id="105"/>
          <p:cNvSpPr txBox="true"/>
          <p:nvPr/>
        </p:nvSpPr>
        <p:spPr>
          <a:xfrm rot="0">
            <a:off x="195929" y="6110336"/>
            <a:ext cx="1595733" cy="169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62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Quick selection guide</a:t>
            </a:r>
          </a:p>
        </p:txBody>
      </p:sp>
      <p:grpSp>
        <p:nvGrpSpPr>
          <p:cNvPr name="Group 106" id="106"/>
          <p:cNvGrpSpPr/>
          <p:nvPr/>
        </p:nvGrpSpPr>
        <p:grpSpPr>
          <a:xfrm rot="0">
            <a:off x="2872036" y="6452307"/>
            <a:ext cx="2361289" cy="694702"/>
            <a:chOff x="0" y="0"/>
            <a:chExt cx="3148386" cy="926270"/>
          </a:xfrm>
        </p:grpSpPr>
        <p:grpSp>
          <p:nvGrpSpPr>
            <p:cNvPr name="Group 107" id="107"/>
            <p:cNvGrpSpPr/>
            <p:nvPr/>
          </p:nvGrpSpPr>
          <p:grpSpPr>
            <a:xfrm rot="0">
              <a:off x="0" y="0"/>
              <a:ext cx="926270" cy="926270"/>
              <a:chOff x="0" y="0"/>
              <a:chExt cx="812800" cy="812800"/>
            </a:xfrm>
          </p:grpSpPr>
          <p:sp>
            <p:nvSpPr>
              <p:cNvPr name="Freeform 108" id="1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AD83"/>
              </a:solidFill>
            </p:spPr>
          </p:sp>
          <p:sp>
            <p:nvSpPr>
              <p:cNvPr name="TextBox 109" id="10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sp>
          <p:nvSpPr>
            <p:cNvPr name="Freeform 110" id="110"/>
            <p:cNvSpPr/>
            <p:nvPr/>
          </p:nvSpPr>
          <p:spPr>
            <a:xfrm flipH="false" flipV="false" rot="0">
              <a:off x="45717" y="163866"/>
              <a:ext cx="779445" cy="486090"/>
            </a:xfrm>
            <a:custGeom>
              <a:avLst/>
              <a:gdLst/>
              <a:ahLst/>
              <a:cxnLst/>
              <a:rect r="r" b="b" t="t" l="l"/>
              <a:pathLst>
                <a:path h="486090" w="779445">
                  <a:moveTo>
                    <a:pt x="0" y="0"/>
                  </a:moveTo>
                  <a:lnTo>
                    <a:pt x="779446" y="0"/>
                  </a:lnTo>
                  <a:lnTo>
                    <a:pt x="779446" y="486091"/>
                  </a:lnTo>
                  <a:lnTo>
                    <a:pt x="0" y="486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1" id="111"/>
            <p:cNvSpPr txBox="true"/>
            <p:nvPr/>
          </p:nvSpPr>
          <p:spPr>
            <a:xfrm rot="0">
              <a:off x="1375596" y="583333"/>
              <a:ext cx="1565323" cy="27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5"/>
                </a:lnSpc>
                <a:spcBef>
                  <a:spcPct val="0"/>
                </a:spcBef>
              </a:pPr>
              <a:r>
                <a:rPr lang="en-US" b="true" sz="1197">
                  <a:solidFill>
                    <a:srgbClr val="F9AD83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GR765</a:t>
              </a:r>
            </a:p>
          </p:txBody>
        </p:sp>
        <p:sp>
          <p:nvSpPr>
            <p:cNvPr name="TextBox 112" id="112"/>
            <p:cNvSpPr txBox="true"/>
            <p:nvPr/>
          </p:nvSpPr>
          <p:spPr>
            <a:xfrm rot="0">
              <a:off x="1066463" y="135291"/>
              <a:ext cx="2081923" cy="603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1"/>
                </a:lnSpc>
                <a:spcBef>
                  <a:spcPct val="0"/>
                </a:spcBef>
              </a:pPr>
              <a:r>
                <a:rPr lang="en-US" sz="8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 maximum performance &amp; next generation features</a:t>
              </a:r>
            </a:p>
            <a:p>
              <a:pPr algn="l">
                <a:lnSpc>
                  <a:spcPts val="1251"/>
                </a:lnSpc>
                <a:spcBef>
                  <a:spcPct val="0"/>
                </a:spcBef>
              </a:pPr>
            </a:p>
          </p:txBody>
        </p:sp>
        <p:sp>
          <p:nvSpPr>
            <p:cNvPr name="AutoShape 113" id="113"/>
            <p:cNvSpPr/>
            <p:nvPr/>
          </p:nvSpPr>
          <p:spPr>
            <a:xfrm>
              <a:off x="1066463" y="727685"/>
              <a:ext cx="200015" cy="0"/>
            </a:xfrm>
            <a:prstGeom prst="line">
              <a:avLst/>
            </a:prstGeom>
            <a:ln cap="flat" w="25400">
              <a:solidFill>
                <a:srgbClr val="F9AD83"/>
              </a:solidFill>
              <a:prstDash val="solid"/>
              <a:headEnd type="none" len="sm" w="sm"/>
              <a:tailEnd type="arrow" len="sm" w="med"/>
            </a:ln>
          </p:spPr>
        </p:sp>
      </p:grpSp>
      <p:grpSp>
        <p:nvGrpSpPr>
          <p:cNvPr name="Group 114" id="114"/>
          <p:cNvGrpSpPr/>
          <p:nvPr/>
        </p:nvGrpSpPr>
        <p:grpSpPr>
          <a:xfrm rot="0">
            <a:off x="195929" y="6452307"/>
            <a:ext cx="2279199" cy="694702"/>
            <a:chOff x="0" y="0"/>
            <a:chExt cx="3038932" cy="926270"/>
          </a:xfrm>
        </p:grpSpPr>
        <p:grpSp>
          <p:nvGrpSpPr>
            <p:cNvPr name="Group 115" id="115"/>
            <p:cNvGrpSpPr/>
            <p:nvPr/>
          </p:nvGrpSpPr>
          <p:grpSpPr>
            <a:xfrm rot="0">
              <a:off x="0" y="0"/>
              <a:ext cx="926270" cy="926270"/>
              <a:chOff x="0" y="0"/>
              <a:chExt cx="812800" cy="812800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9EC6"/>
              </a:solidFill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99"/>
                  </a:lnSpc>
                </a:pPr>
              </a:p>
            </p:txBody>
          </p:sp>
        </p:grpSp>
        <p:sp>
          <p:nvSpPr>
            <p:cNvPr name="Freeform 118" id="118"/>
            <p:cNvSpPr/>
            <p:nvPr/>
          </p:nvSpPr>
          <p:spPr>
            <a:xfrm flipH="false" flipV="false" rot="0">
              <a:off x="136004" y="148911"/>
              <a:ext cx="654262" cy="651883"/>
            </a:xfrm>
            <a:custGeom>
              <a:avLst/>
              <a:gdLst/>
              <a:ahLst/>
              <a:cxnLst/>
              <a:rect r="r" b="b" t="t" l="l"/>
              <a:pathLst>
                <a:path h="651883" w="654262">
                  <a:moveTo>
                    <a:pt x="0" y="0"/>
                  </a:moveTo>
                  <a:lnTo>
                    <a:pt x="654262" y="0"/>
                  </a:lnTo>
                  <a:lnTo>
                    <a:pt x="654262" y="651883"/>
                  </a:lnTo>
                  <a:lnTo>
                    <a:pt x="0" y="651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9" id="119"/>
            <p:cNvSpPr txBox="true"/>
            <p:nvPr/>
          </p:nvSpPr>
          <p:spPr>
            <a:xfrm rot="0">
              <a:off x="1066463" y="135291"/>
              <a:ext cx="1972470" cy="402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1"/>
                </a:lnSpc>
                <a:spcBef>
                  <a:spcPct val="0"/>
                </a:spcBef>
              </a:pPr>
              <a:r>
                <a:rPr lang="en-US" sz="8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 proven flight heritage &amp; broad ecosystem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355120" y="575670"/>
              <a:ext cx="1565323" cy="27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5"/>
                </a:lnSpc>
                <a:spcBef>
                  <a:spcPct val="0"/>
                </a:spcBef>
              </a:pPr>
              <a:r>
                <a:rPr lang="en-US" b="true" sz="1197">
                  <a:solidFill>
                    <a:srgbClr val="F09EC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GR740</a:t>
              </a:r>
            </a:p>
          </p:txBody>
        </p:sp>
        <p:sp>
          <p:nvSpPr>
            <p:cNvPr name="AutoShape 121" id="121"/>
            <p:cNvSpPr/>
            <p:nvPr/>
          </p:nvSpPr>
          <p:spPr>
            <a:xfrm>
              <a:off x="1066463" y="731582"/>
              <a:ext cx="200015" cy="0"/>
            </a:xfrm>
            <a:prstGeom prst="line">
              <a:avLst/>
            </a:prstGeom>
            <a:ln cap="flat" w="25400">
              <a:solidFill>
                <a:srgbClr val="F09EC6"/>
              </a:solidFill>
              <a:prstDash val="solid"/>
              <a:headEnd type="none" len="sm" w="sm"/>
              <a:tailEnd type="arrow" len="sm" w="med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DAHI-NRt-JU</dc:identifier>
  <dcterms:modified xsi:type="dcterms:W3CDTF">2011-08-01T06:04:30Z</dcterms:modified>
  <cp:revision>1</cp:revision>
  <dc:title>Product Cheat Sheet</dc:title>
</cp:coreProperties>
</file>